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68" r:id="rId2"/>
    <p:sldId id="269" r:id="rId3"/>
    <p:sldId id="296" r:id="rId4"/>
    <p:sldId id="297" r:id="rId5"/>
    <p:sldId id="273" r:id="rId6"/>
    <p:sldId id="291" r:id="rId7"/>
    <p:sldId id="301" r:id="rId8"/>
    <p:sldId id="300" r:id="rId9"/>
    <p:sldId id="299" r:id="rId10"/>
    <p:sldId id="295" r:id="rId11"/>
    <p:sldId id="276" r:id="rId12"/>
    <p:sldId id="287" r:id="rId13"/>
    <p:sldId id="302" r:id="rId14"/>
    <p:sldId id="264" r:id="rId15"/>
    <p:sldId id="303" r:id="rId16"/>
    <p:sldId id="313" r:id="rId17"/>
    <p:sldId id="312" r:id="rId18"/>
    <p:sldId id="314" r:id="rId19"/>
    <p:sldId id="306" r:id="rId20"/>
    <p:sldId id="308" r:id="rId21"/>
    <p:sldId id="309" r:id="rId22"/>
    <p:sldId id="315" r:id="rId23"/>
    <p:sldId id="310" r:id="rId24"/>
    <p:sldId id="311" r:id="rId25"/>
  </p:sldIdLst>
  <p:sldSz cx="9144000" cy="5143500" type="screen16x9"/>
  <p:notesSz cx="6858000" cy="9144000"/>
  <p:embeddedFontLst>
    <p:embeddedFont>
      <p:font typeface="맑은 고딕" pitchFamily="50" charset="-127"/>
      <p:regular r:id="rId27"/>
      <p:bold r:id="rId28"/>
    </p:embeddedFont>
    <p:embeddedFont>
      <p:font typeface="나눔스퀘어_ac" pitchFamily="50" charset="-127"/>
      <p:regular r:id="rId29"/>
    </p:embeddedFont>
    <p:embeddedFont>
      <p:font typeface="DX하늘구름" pitchFamily="18" charset="-127"/>
      <p:regular r:id="rId30"/>
    </p:embeddedFont>
    <p:embeddedFont>
      <p:font typeface="나눔바른고딕OTF" charset="-127"/>
      <p:regular r:id="rId31"/>
      <p:bold r:id="rId32"/>
    </p:embeddedFont>
    <p:embeddedFont>
      <p:font typeface="DX시인과나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3"/>
    <a:srgbClr val="FFD7AF"/>
    <a:srgbClr val="FFDCDC"/>
    <a:srgbClr val="FFE6B4"/>
    <a:srgbClr val="FFEBCD"/>
    <a:srgbClr val="FFCCCC"/>
    <a:srgbClr val="FFFFCC"/>
    <a:srgbClr val="CBFFA7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585" autoAdjust="0"/>
  </p:normalViewPr>
  <p:slideViewPr>
    <p:cSldViewPr showGuides="1">
      <p:cViewPr varScale="1">
        <p:scale>
          <a:sx n="115" d="100"/>
          <a:sy n="115" d="100"/>
        </p:scale>
        <p:origin x="-85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4"/>
    </p:cViewPr>
  </p:sorter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2FDBE-2EB8-4ADE-81B8-2E390F13CA89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E1AE7-2F0C-4224-8E1A-D236CF483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3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1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6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4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4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47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7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4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1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 flip="none" rotWithShape="1">
          <a:gsLst>
            <a:gs pos="0">
              <a:srgbClr val="FFDCDC"/>
            </a:gs>
            <a:gs pos="100000">
              <a:srgbClr val="FFEBCD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5" name="자유형 14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94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1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3" y="621929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740352" y="480480"/>
            <a:ext cx="613579" cy="294106"/>
            <a:chOff x="7740352" y="480480"/>
            <a:chExt cx="613579" cy="294106"/>
          </a:xfrm>
          <a:solidFill>
            <a:srgbClr val="FFD7AF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 rot="5400000">
            <a:off x="8153642" y="4387671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육각형 13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600" dirty="0">
              <a:solidFill>
                <a:schemeClr val="bg1"/>
              </a:solidFill>
              <a:latin typeface="210 옴니고딕OTF 030" pitchFamily="18" charset="-127"/>
              <a:ea typeface="210 옴니고딕OTF 030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8460430" y="2885515"/>
            <a:ext cx="683569" cy="950997"/>
            <a:chOff x="8460430" y="756657"/>
            <a:chExt cx="683569" cy="950997"/>
          </a:xfrm>
        </p:grpSpPr>
        <p:sp>
          <p:nvSpPr>
            <p:cNvPr id="16" name="평행 사변형 15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63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2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83568" y="627534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 rot="5400000">
            <a:off x="376778" y="4387671"/>
            <a:ext cx="613579" cy="294106"/>
            <a:chOff x="7892752" y="632880"/>
            <a:chExt cx="613579" cy="294106"/>
          </a:xfrm>
          <a:solidFill>
            <a:srgbClr val="FFDCDC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육각형 10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flipH="1">
            <a:off x="7740352" y="480480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2571750"/>
            <a:ext cx="683569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9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3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83568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 rot="5400000">
            <a:off x="376778" y="3883615"/>
            <a:ext cx="613579" cy="294106"/>
            <a:chOff x="7892752" y="632880"/>
            <a:chExt cx="613579" cy="294106"/>
          </a:xfrm>
          <a:solidFill>
            <a:srgbClr val="FFD7AF"/>
          </a:solidFill>
        </p:grpSpPr>
        <p:sp>
          <p:nvSpPr>
            <p:cNvPr id="10" name="이등변 삼각형 9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7740352" y="4368913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육각형 14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 rot="5400000">
            <a:off x="5906506" y="4354234"/>
            <a:ext cx="627535" cy="950997"/>
            <a:chOff x="8460430" y="756657"/>
            <a:chExt cx="683569" cy="950997"/>
          </a:xfrm>
        </p:grpSpPr>
        <p:sp>
          <p:nvSpPr>
            <p:cNvPr id="33" name="평행 사변형 32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5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4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5400000">
            <a:off x="8153642" y="3774093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 flipH="1">
            <a:off x="736818" y="4368913"/>
            <a:ext cx="613579" cy="294106"/>
            <a:chOff x="7740352" y="480480"/>
            <a:chExt cx="613579" cy="294106"/>
          </a:xfrm>
          <a:solidFill>
            <a:srgbClr val="FFDCDC"/>
          </a:solidFill>
        </p:grpSpPr>
        <p:sp>
          <p:nvSpPr>
            <p:cNvPr id="15" name="이등변 삼각형 14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육각형 16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 rot="5400000">
            <a:off x="2032196" y="4359055"/>
            <a:ext cx="637177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9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24" name="자유형 23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1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A5E3-65B8-4758-909F-581F56F1675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047D-3AB5-46C5-B104-4A43D1F9C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275348" y="2283718"/>
            <a:ext cx="2597185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팀프로젝트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" y="915566"/>
            <a:ext cx="765121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9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83683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앱 설치 회수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소비자 이용량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평균수익 데이터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새로 추가되는 컨텐츠의 장르와 사용자층을 분석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33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7292" y="47422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개발 환경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07654"/>
            <a:ext cx="1995686" cy="1995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9" y="1995687"/>
            <a:ext cx="2492197" cy="1401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7654"/>
            <a:ext cx="1995686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6912" y="474225"/>
            <a:ext cx="15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분석 계획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54798"/>
              </p:ext>
            </p:extLst>
          </p:nvPr>
        </p:nvGraphicFramePr>
        <p:xfrm>
          <a:off x="1907704" y="1131590"/>
          <a:ext cx="5688632" cy="33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924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2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날 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계 획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55929"/>
                  </a:ext>
                </a:extLst>
              </a:tr>
              <a:tr h="742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11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주제 선정 및 데이터 찾기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11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~4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주차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데이터 분석 및 가설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12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분석한 데이터 정리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12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발표 준비</a:t>
                      </a: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157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38468" y="2163509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</a:t>
            </a:r>
          </a:p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You</a:t>
            </a:r>
          </a:p>
        </p:txBody>
      </p:sp>
      <p:sp>
        <p:nvSpPr>
          <p:cNvPr id="22" name="하트 21"/>
          <p:cNvSpPr/>
          <p:nvPr/>
        </p:nvSpPr>
        <p:spPr>
          <a:xfrm>
            <a:off x="4463942" y="1563638"/>
            <a:ext cx="216024" cy="216024"/>
          </a:xfrm>
          <a:prstGeom prst="heart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/>
          <p:nvPr/>
        </p:nvSpPr>
        <p:spPr>
          <a:xfrm>
            <a:off x="4679966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하트 23"/>
          <p:cNvSpPr/>
          <p:nvPr/>
        </p:nvSpPr>
        <p:spPr>
          <a:xfrm>
            <a:off x="4355930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0793" y="2440507"/>
            <a:ext cx="192232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439655" y="2283718"/>
            <a:ext cx="2268571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주제 선정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3543" y="1491630"/>
            <a:ext cx="7069602" cy="1728192"/>
            <a:chOff x="924289" y="1841376"/>
            <a:chExt cx="7069602" cy="17281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4289" y="1841376"/>
              <a:ext cx="1934881" cy="1728192"/>
              <a:chOff x="924289" y="1841376"/>
              <a:chExt cx="1934881" cy="17281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30978" y="1841376"/>
                <a:ext cx="1728192" cy="1728192"/>
              </a:xfrm>
              <a:prstGeom prst="ellipse">
                <a:avLst/>
              </a:prstGeom>
              <a:solidFill>
                <a:srgbClr val="FF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24289" y="1888671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01</a:t>
                </a:r>
                <a:endParaRPr lang="ko-KR" alt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38961" y="1841376"/>
              <a:ext cx="1887570" cy="1728192"/>
              <a:chOff x="3532884" y="1879032"/>
              <a:chExt cx="1887570" cy="17281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692262" y="1879032"/>
                <a:ext cx="1728192" cy="1728192"/>
              </a:xfrm>
              <a:prstGeom prst="ellipse">
                <a:avLst/>
              </a:prstGeom>
              <a:solidFill>
                <a:srgbClr val="FFE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32884" y="1916688"/>
                <a:ext cx="550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02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106321" y="1841376"/>
              <a:ext cx="1887570" cy="1728192"/>
              <a:chOff x="6106321" y="1993776"/>
              <a:chExt cx="1887570" cy="1728192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6265699" y="1993776"/>
                <a:ext cx="1728192" cy="1728192"/>
              </a:xfrm>
              <a:prstGeom prst="ellipse">
                <a:avLst/>
              </a:prstGeom>
              <a:solidFill>
                <a:srgbClr val="FFE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106321" y="2031432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03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87049" y="3478819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흥미로운가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0981" y="347881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유의미한 결론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2360" y="3478819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할 수 있는가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84" y="1851670"/>
            <a:ext cx="1046068" cy="104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96795"/>
            <a:ext cx="1134995" cy="1134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51670"/>
            <a:ext cx="1055407" cy="1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42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85541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앱 설치 회수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소비자 이용량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평균수익 데이터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새로 추가되는 컨텐츠의 장르와 사용자층을 분석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63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804598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탈락한 주제들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주제 탈락 이유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예방 및 감소에 대한</a:t>
                      </a:r>
                      <a:endParaRPr lang="en-US" altLang="ko-KR" sz="1200" b="0" baseline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정책 방안 제시의 어려움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‘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배달의 민족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’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등 배달 서비스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유료 제공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사용자별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개인정보 데이터가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없다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64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15089"/>
              </p:ext>
            </p:extLst>
          </p:nvPr>
        </p:nvGraphicFramePr>
        <p:xfrm>
          <a:off x="971600" y="1563638"/>
          <a:ext cx="7560840" cy="225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060214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정부예산과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489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7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54586" y="2999773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3562630" y="2453469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751188" y="2445446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87600" y="2547085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2356" y="4187864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562630" y="3707397"/>
            <a:ext cx="0" cy="880577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749440" y="3597331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53558" y="3703858"/>
            <a:ext cx="1197764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 소개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2812" y="47422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목차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563888" y="1167179"/>
            <a:ext cx="0" cy="972523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10283" y="1180683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7600" y="1273849"/>
            <a:ext cx="1229824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이름과 조원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역할 분담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69252" y="172512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소개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6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4" grpId="0"/>
      <p:bldP spid="56" grpId="0"/>
      <p:bldP spid="60" grpId="0"/>
      <p:bldP spid="62" grpId="0"/>
      <p:bldP spid="63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4536503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연애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결혼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출산 세 가지를 포기한다는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뜻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대한민국 청년층 사이의 암울한 현실을 일컫는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단어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개인주의의 확산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경제력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불확실한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미래에 대한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불안감</a:t>
            </a:r>
            <a:endParaRPr lang="ko-KR" alt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04480"/>
            <a:ext cx="3563888" cy="2546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12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19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4248471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자녀의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수가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노동력이었던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 산업의 비중 감소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다른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OECD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국가와 우리나라 비교하기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타국가도 출생률 감소하거나 평균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혼인 연령이 늘어난다면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문제가 아니라 그저 시대의 흐름일 수 있다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altLang="ko-K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삼포세대는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실재하는 문제인가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07340"/>
            <a:ext cx="4016462" cy="41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8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1520" y="1311610"/>
            <a:ext cx="4248471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20~30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 경제력 통계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학력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통계 등 살펴보기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특정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계층에서 ‘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혼인률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과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＇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출생률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’이 확연히 낮다면 그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이유는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낮은 출생률에 대한 정책 방안 제시</a:t>
            </a:r>
            <a:endParaRPr lang="en-US" altLang="ko-K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1520" y="1039558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삼포세대와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경제력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86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4536503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대한민국에서 범죄 발생율을 낮추기 위하여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수가 점점 늘어나고 있다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하지만 일각에서는 개인의 사생활 침해의 문제를 제기하고 있다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분석해조’에서는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정말로 범죄 발생율을 낮추고 있는지 알고 싶다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4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이슈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32479"/>
            <a:ext cx="3563888" cy="2064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5400598" y="267494"/>
            <a:ext cx="2987825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9543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2" y="1331634"/>
            <a:ext cx="3456384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서울특별시 일부 지역의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설치 증가율과 범죄 발생율을 비교해서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 범죄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살인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성폭행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절도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폭력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와의 상관성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시각화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의 실효성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03598"/>
            <a:ext cx="520384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0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64003" y="47422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조 소개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531" y="1096616"/>
            <a:ext cx="336502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6600" b="1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3045" y="2694612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6669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C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87351" y="2694612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7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16114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793" y="2872181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김진영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9943" y="2866819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나인혁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856" y="2948206"/>
            <a:ext cx="241036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윤지우     </a:t>
            </a:r>
            <a:endParaRPr lang="en-US" altLang="ko-KR" sz="1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5121" y="281846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임혜수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91" y="3526351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01639" y="3538343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3856" y="3526351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9522" y="352001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및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08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20" grpId="0" animBg="1"/>
      <p:bldP spid="21" grpId="0" animBg="1"/>
      <p:bldP spid="22" grpId="0" animBg="1"/>
      <p:bldP spid="19" grpId="0"/>
      <p:bldP spid="23" grpId="0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439655" y="2283718"/>
            <a:ext cx="2268571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주제 선정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15566"/>
            <a:ext cx="4589934" cy="41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3543" y="1491630"/>
            <a:ext cx="7069602" cy="1728192"/>
            <a:chOff x="924289" y="1841376"/>
            <a:chExt cx="7069602" cy="17281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4289" y="1841376"/>
              <a:ext cx="1934881" cy="1728192"/>
              <a:chOff x="924289" y="1841376"/>
              <a:chExt cx="1934881" cy="17281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30978" y="1841376"/>
                <a:ext cx="1728192" cy="1728192"/>
              </a:xfrm>
              <a:prstGeom prst="ellipse">
                <a:avLst/>
              </a:prstGeom>
              <a:solidFill>
                <a:srgbClr val="FF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24289" y="1888671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01</a:t>
                </a:r>
                <a:endParaRPr lang="ko-KR" alt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38961" y="1841376"/>
              <a:ext cx="1887570" cy="1728192"/>
              <a:chOff x="3532884" y="1879032"/>
              <a:chExt cx="1887570" cy="17281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692262" y="1879032"/>
                <a:ext cx="1728192" cy="1728192"/>
              </a:xfrm>
              <a:prstGeom prst="ellipse">
                <a:avLst/>
              </a:prstGeom>
              <a:solidFill>
                <a:srgbClr val="FFE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32884" y="1916688"/>
                <a:ext cx="550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02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106321" y="1841376"/>
              <a:ext cx="1887570" cy="1728192"/>
              <a:chOff x="6106321" y="1993776"/>
              <a:chExt cx="1887570" cy="1728192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6265699" y="1993776"/>
                <a:ext cx="1728192" cy="1728192"/>
              </a:xfrm>
              <a:prstGeom prst="ellipse">
                <a:avLst/>
              </a:prstGeom>
              <a:solidFill>
                <a:srgbClr val="FFE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106321" y="2031432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03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87049" y="3478819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흥미로운가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0981" y="347881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유의미한 결론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2360" y="3478819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할 수 있는가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84" y="1851670"/>
            <a:ext cx="1046068" cy="104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96795"/>
            <a:ext cx="1134995" cy="1134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51670"/>
            <a:ext cx="1055407" cy="1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18106"/>
            <a:ext cx="4410075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5" y="1497194"/>
            <a:ext cx="2009917" cy="26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3" y="1419622"/>
            <a:ext cx="1791751" cy="2821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11710"/>
            <a:ext cx="4746500" cy="6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583" t="86644" r="56837" b="8214"/>
          <a:stretch/>
        </p:blipFill>
        <p:spPr>
          <a:xfrm>
            <a:off x="3491880" y="2224301"/>
            <a:ext cx="5256584" cy="576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07" y="1275606"/>
            <a:ext cx="202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5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662</Words>
  <Application>Microsoft Office PowerPoint</Application>
  <PresentationFormat>화면 슬라이드 쇼(16:9)</PresentationFormat>
  <Paragraphs>206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굴림</vt:lpstr>
      <vt:lpstr>Arial</vt:lpstr>
      <vt:lpstr>맑은 고딕</vt:lpstr>
      <vt:lpstr>210 옴니고딕OTF 030</vt:lpstr>
      <vt:lpstr>나눔스퀘어_ac</vt:lpstr>
      <vt:lpstr>a시나브로B</vt:lpstr>
      <vt:lpstr>나눔스퀘어OTF ExtraBold</vt:lpstr>
      <vt:lpstr>DX하늘구름</vt:lpstr>
      <vt:lpstr>나눔바른고딕OTF</vt:lpstr>
      <vt:lpstr>DX시인과나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IT</cp:lastModifiedBy>
  <cp:revision>55</cp:revision>
  <dcterms:created xsi:type="dcterms:W3CDTF">2018-11-25T10:47:47Z</dcterms:created>
  <dcterms:modified xsi:type="dcterms:W3CDTF">2020-11-18T18:44:12Z</dcterms:modified>
  <cp:contentStatus/>
</cp:coreProperties>
</file>